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1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4668-412A-46E6-808B-AECA968EB205}" type="datetimeFigureOut">
              <a:rPr lang="es-UY" smtClean="0"/>
              <a:pPr/>
              <a:t>17/11/2010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E438-BAE1-4CD4-9652-FCF38B9C8C6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Judith </a:t>
            </a:r>
            <a:r>
              <a:rPr lang="en-GB" sz="3100" dirty="0" err="1" smtClean="0">
                <a:latin typeface="Times New Roman" pitchFamily="18" charset="0"/>
                <a:cs typeface="Times New Roman" pitchFamily="18" charset="0"/>
              </a:rPr>
              <a:t>Sutz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                                   Universidad de la </a:t>
            </a:r>
            <a:r>
              <a:rPr lang="en-GB" sz="3100" dirty="0" err="1" smtClean="0">
                <a:latin typeface="Times New Roman" pitchFamily="18" charset="0"/>
                <a:cs typeface="Times New Roman" pitchFamily="18" charset="0"/>
              </a:rPr>
              <a:t>República</a:t>
            </a: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Uruguay</a:t>
            </a:r>
            <a:endParaRPr lang="en-GB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3000372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Foro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-Taller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Apropiación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Social de la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Ciencia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Tecnología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Innovación</a:t>
            </a:r>
            <a:endPara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Medellin, Colombia</a:t>
            </a:r>
          </a:p>
          <a:p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Octubre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2010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50" name="AutoShape 2" descr="https://mariecurie.csic.edu.uy/correo/src/download.php?passed_id=6051&amp;mailbox=INBOX&amp;ent_id=3&amp;absolute_dl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https://mariecurie.csic.edu.uy/correo/src/download.php?passed_id=6051&amp;mailbox=INBOX&amp;ent_id=3&amp;absolute_dl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CSIC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8145" y="0"/>
            <a:ext cx="2645855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38" cy="131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CTI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factor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social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043890" cy="548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/>
                <a:gridCol w="4021945"/>
              </a:tblGrid>
              <a:tr h="2472490">
                <a:tc>
                  <a:txBody>
                    <a:bodyPr/>
                    <a:lstStyle/>
                    <a:p>
                      <a:r>
                        <a:rPr lang="en-GB" sz="2800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Constitutiva</a:t>
                      </a:r>
                      <a:r>
                        <a:rPr lang="en-GB" sz="28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2800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activa</a:t>
                      </a:r>
                      <a:endParaRPr lang="en-GB" sz="2800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Acuerdos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TRIPS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afectan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acceso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medicamentos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genéricos</a:t>
                      </a: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Constitutiva</a:t>
                      </a:r>
                      <a:r>
                        <a:rPr lang="en-GB" sz="32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lang="en-GB" sz="3200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Brecha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90/10</a:t>
                      </a:r>
                    </a:p>
                    <a:p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Costo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equipos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médicos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esenciales</a:t>
                      </a:r>
                      <a:endParaRPr lang="en-GB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56798">
                <a:tc>
                  <a:txBody>
                    <a:bodyPr/>
                    <a:lstStyle/>
                    <a:p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Instrumental</a:t>
                      </a:r>
                      <a:r>
                        <a:rPr lang="en-GB" sz="3200" b="1" u="sng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b="1" u="sng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activa</a:t>
                      </a:r>
                      <a:endParaRPr lang="en-GB" sz="3200" b="1" u="sng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Utilización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genéticos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excluir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seguros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médicos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empleos</a:t>
                      </a:r>
                      <a:endParaRPr lang="en-GB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Instrumental</a:t>
                      </a:r>
                      <a:r>
                        <a:rPr lang="en-GB" sz="3200" b="1" u="sng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b="1" u="sng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lang="en-GB" sz="3200" b="1" u="sng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Brechas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distinto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tipo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derivadas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la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difusión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desigual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progreso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técnico</a:t>
                      </a:r>
                      <a:endParaRPr lang="en-GB" sz="32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Cómo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puede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contribuir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Apropiación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Social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Ciencia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Tecnología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prevención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y/o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reversión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estas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formas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asociadas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CyT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Volvamos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4 Marcador de contenido"/>
          <p:cNvGraphicFramePr>
            <a:graphicFrameLocks/>
          </p:cNvGraphicFramePr>
          <p:nvPr/>
        </p:nvGraphicFramePr>
        <p:xfrm>
          <a:off x="457200" y="1071547"/>
          <a:ext cx="8043890" cy="548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/>
                <a:gridCol w="4021945"/>
              </a:tblGrid>
              <a:tr h="2472490">
                <a:tc>
                  <a:txBody>
                    <a:bodyPr/>
                    <a:lstStyle/>
                    <a:p>
                      <a:r>
                        <a:rPr lang="en-GB" sz="2800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Constitutiva</a:t>
                      </a:r>
                      <a:r>
                        <a:rPr lang="en-GB" sz="28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2800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activa</a:t>
                      </a:r>
                      <a:endParaRPr lang="en-GB" sz="2800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Acuerdos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TRIPS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afectan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acceso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medicamentos</a:t>
                      </a:r>
                      <a:r>
                        <a:rPr lang="en-GB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genéricos</a:t>
                      </a:r>
                      <a:endParaRPr lang="en-GB" sz="2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Constitutiva</a:t>
                      </a:r>
                      <a:r>
                        <a:rPr lang="en-GB" sz="32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lang="en-GB" sz="3200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Brecha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90/10</a:t>
                      </a:r>
                    </a:p>
                    <a:p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Costo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equipos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médicos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esenciales</a:t>
                      </a:r>
                      <a:endParaRPr lang="en-GB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56798">
                <a:tc>
                  <a:txBody>
                    <a:bodyPr/>
                    <a:lstStyle/>
                    <a:p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Instrumental</a:t>
                      </a:r>
                      <a:r>
                        <a:rPr lang="en-GB" sz="3200" b="1" u="sng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b="1" u="sng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activa</a:t>
                      </a:r>
                      <a:endParaRPr lang="en-GB" sz="3200" b="1" u="sng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Utilización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genéticos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excluir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seguros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médicos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empleos</a:t>
                      </a:r>
                      <a:endParaRPr lang="en-GB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Instrumental</a:t>
                      </a:r>
                      <a:r>
                        <a:rPr lang="en-GB" sz="3200" b="1" u="sng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b="1" u="sng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lang="en-GB" sz="3200" b="1" u="sng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Brechas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distinto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tipo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derivadas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la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difusión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desigual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progreso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técnico</a:t>
                      </a:r>
                      <a:endParaRPr lang="en-GB" sz="32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500034" y="1643050"/>
            <a:ext cx="3714776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Elipse"/>
          <p:cNvSpPr/>
          <p:nvPr/>
        </p:nvSpPr>
        <p:spPr>
          <a:xfrm>
            <a:off x="4643438" y="1714488"/>
            <a:ext cx="3429024" cy="15716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9 Elipse"/>
          <p:cNvSpPr/>
          <p:nvPr/>
        </p:nvSpPr>
        <p:spPr>
          <a:xfrm>
            <a:off x="642910" y="4214818"/>
            <a:ext cx="3643338" cy="192882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0 Elipse"/>
          <p:cNvSpPr/>
          <p:nvPr/>
        </p:nvSpPr>
        <p:spPr>
          <a:xfrm>
            <a:off x="4500562" y="4214818"/>
            <a:ext cx="3786214" cy="192882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Reflexiones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desde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experiencia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requiere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Propiciar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encuentros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Colaborar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generen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diálogos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Proveer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mecanismos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aparezcan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iniciativas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concretas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Exigir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iniciativas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respondan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intereses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genuinos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algún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actor social</a:t>
            </a:r>
          </a:p>
          <a:p>
            <a:pPr algn="just"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Exigir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demuestre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interés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alguna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esfera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implementar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Nube"/>
          <p:cNvSpPr/>
          <p:nvPr/>
        </p:nvSpPr>
        <p:spPr>
          <a:xfrm>
            <a:off x="285720" y="1643050"/>
            <a:ext cx="3214678" cy="257176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Triángulo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Sabato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nube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” extra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 X </a:t>
            </a:r>
            <a:r>
              <a:rPr lang="en-GB" b="1" dirty="0" err="1" smtClean="0"/>
              <a:t>X</a:t>
            </a:r>
            <a:r>
              <a:rPr lang="en-GB" b="1" dirty="0" smtClean="0"/>
              <a:t> </a:t>
            </a:r>
            <a:r>
              <a:rPr lang="en-GB" b="1" dirty="0" err="1" smtClean="0"/>
              <a:t>X</a:t>
            </a:r>
            <a:r>
              <a:rPr lang="en-GB" b="1" dirty="0" smtClean="0"/>
              <a:t> </a:t>
            </a:r>
            <a:r>
              <a:rPr lang="en-GB" b="1" dirty="0" err="1" smtClean="0"/>
              <a:t>X</a:t>
            </a:r>
            <a:r>
              <a:rPr lang="en-GB" b="1" dirty="0" smtClean="0"/>
              <a:t> </a:t>
            </a:r>
            <a:r>
              <a:rPr lang="en-GB" dirty="0" smtClean="0"/>
              <a:t>			</a:t>
            </a:r>
            <a:r>
              <a:rPr lang="en-GB" dirty="0" err="1" smtClean="0"/>
              <a:t>Gobierno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3600" b="1" dirty="0" smtClean="0"/>
              <a:t>X </a:t>
            </a:r>
            <a:r>
              <a:rPr lang="en-GB" sz="3600" b="1" dirty="0" err="1" smtClean="0"/>
              <a:t>X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X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X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X</a:t>
            </a:r>
            <a:r>
              <a:rPr lang="en-GB" sz="3600" b="1" dirty="0" smtClean="0"/>
              <a:t>  </a:t>
            </a:r>
            <a:endParaRPr lang="en-GB" sz="3600" dirty="0" smtClean="0"/>
          </a:p>
          <a:p>
            <a:pPr>
              <a:buNone/>
            </a:pPr>
            <a:r>
              <a:rPr lang="en-GB" dirty="0" smtClean="0"/>
              <a:t>         </a:t>
            </a:r>
            <a:r>
              <a:rPr lang="en-GB" b="1" dirty="0" smtClean="0"/>
              <a:t>X </a:t>
            </a:r>
            <a:r>
              <a:rPr lang="en-GB" b="1" dirty="0" err="1" smtClean="0"/>
              <a:t>X</a:t>
            </a:r>
            <a:r>
              <a:rPr lang="en-GB" b="1" dirty="0" smtClean="0"/>
              <a:t> </a:t>
            </a:r>
            <a:r>
              <a:rPr lang="en-GB" b="1" dirty="0" err="1" smtClean="0"/>
              <a:t>X</a:t>
            </a:r>
            <a:r>
              <a:rPr lang="en-GB" b="1" dirty="0" smtClean="0"/>
              <a:t> </a:t>
            </a:r>
            <a:r>
              <a:rPr lang="en-GB" b="1" dirty="0" err="1" smtClean="0"/>
              <a:t>X</a:t>
            </a:r>
            <a:r>
              <a:rPr lang="en-GB" b="1" dirty="0" smtClean="0"/>
              <a:t> </a:t>
            </a:r>
            <a:r>
              <a:rPr lang="en-GB" b="1" dirty="0" err="1" smtClean="0"/>
              <a:t>X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				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Academia                                         </a:t>
            </a:r>
            <a:r>
              <a:rPr lang="en-GB" dirty="0" err="1" smtClean="0"/>
              <a:t>Producción</a:t>
            </a:r>
            <a:endParaRPr lang="en-GB" dirty="0"/>
          </a:p>
        </p:txBody>
      </p:sp>
      <p:sp>
        <p:nvSpPr>
          <p:cNvPr id="4" name="3 Triángulo isósceles"/>
          <p:cNvSpPr/>
          <p:nvPr/>
        </p:nvSpPr>
        <p:spPr>
          <a:xfrm>
            <a:off x="1142976" y="2714620"/>
            <a:ext cx="6215106" cy="3071834"/>
          </a:xfrm>
          <a:prstGeom prst="triangl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 Flecha abajo"/>
          <p:cNvSpPr/>
          <p:nvPr/>
        </p:nvSpPr>
        <p:spPr>
          <a:xfrm rot="18874631">
            <a:off x="2979236" y="3025209"/>
            <a:ext cx="484632" cy="15411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gran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dificultad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identificar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necesidades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demandas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291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“La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social no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sólo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cuestión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trayectorias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ex-post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sino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expectativas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ex-ante” (Atkinson, 19989);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preferencias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adaptativas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Elster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1983)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demanda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gente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 ¿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parte de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demanda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cree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sabe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imagina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CTI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pueden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contribuir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satisfacer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¿No hay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aquí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papel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fundamental 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cumplir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la ASCTI?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logo del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Proyectos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Orientados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Social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57422" y="1639781"/>
            <a:ext cx="4786345" cy="480541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queremos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hacer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, con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imprescindible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participación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“pares 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impares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colaborar</a:t>
            </a:r>
            <a:r>
              <a:rPr lang="en-GB" sz="3600" b="1" smtClean="0">
                <a:latin typeface="Times New Roman" pitchFamily="18" charset="0"/>
                <a:cs typeface="Times New Roman" pitchFamily="18" charset="0"/>
              </a:rPr>
              <a:t> a: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3983047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				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Gobierno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Academia                                               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Producción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14480" y="3857628"/>
            <a:ext cx="2287307" cy="2295779"/>
          </a:xfrm>
          <a:prstGeom prst="rect">
            <a:avLst/>
          </a:prstGeom>
          <a:noFill/>
        </p:spPr>
      </p:pic>
      <p:sp>
        <p:nvSpPr>
          <p:cNvPr id="7" name="6 Triángulo isósceles"/>
          <p:cNvSpPr/>
          <p:nvPr/>
        </p:nvSpPr>
        <p:spPr>
          <a:xfrm>
            <a:off x="2143108" y="2643182"/>
            <a:ext cx="4500594" cy="285752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7 Nube"/>
          <p:cNvSpPr/>
          <p:nvPr/>
        </p:nvSpPr>
        <p:spPr>
          <a:xfrm>
            <a:off x="357158" y="928670"/>
            <a:ext cx="3214710" cy="250033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0.01481 L 0.2592 0.34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Desde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dónde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propone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esta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conversación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Desde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universitaria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busca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influir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también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nacional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Orientadas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Desde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percepción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apropiación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ciencia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tecnología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camino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dos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puntas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(1) de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gente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CTI y (2) de CTI a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gente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De 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esta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segunda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punta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camino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queremos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conversar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Objetivos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esta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charla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Sugerir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ASCTI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íntimamente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imbricada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procesos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vinculados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forma u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otra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CTI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Discutir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posibilidades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incrementar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ASCTI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partir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políticas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públicas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apunten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directamente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combatir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mediante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CTI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Ejemplificar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el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Proyectos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Orientados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Comisión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Sectorial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Científica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Universidad de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República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Uruguay)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centrales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apropiación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social de la CTI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00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Se </a:t>
            </a:r>
            <a:r>
              <a:rPr lang="en-GB" dirty="0" err="1" smtClean="0"/>
              <a:t>expresa</a:t>
            </a:r>
            <a:r>
              <a:rPr lang="en-GB" dirty="0" smtClean="0"/>
              <a:t> en </a:t>
            </a:r>
            <a:r>
              <a:rPr lang="en-GB" dirty="0" err="1" smtClean="0"/>
              <a:t>modalidades</a:t>
            </a:r>
            <a:r>
              <a:rPr lang="en-GB" dirty="0" smtClean="0"/>
              <a:t> 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diversas</a:t>
            </a: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En </a:t>
            </a:r>
            <a:r>
              <a:rPr lang="en-GB" dirty="0" err="1" smtClean="0"/>
              <a:t>cualquiera</a:t>
            </a:r>
            <a:r>
              <a:rPr lang="en-GB" dirty="0" smtClean="0"/>
              <a:t> de </a:t>
            </a:r>
            <a:r>
              <a:rPr lang="en-GB" dirty="0" err="1" smtClean="0"/>
              <a:t>ellas</a:t>
            </a:r>
            <a:r>
              <a:rPr lang="en-GB" dirty="0" smtClean="0"/>
              <a:t> </a:t>
            </a:r>
            <a:r>
              <a:rPr lang="en-GB" dirty="0" err="1" smtClean="0"/>
              <a:t>suele</a:t>
            </a:r>
            <a:r>
              <a:rPr lang="en-GB" dirty="0" smtClean="0"/>
              <a:t> ser </a:t>
            </a:r>
            <a:r>
              <a:rPr lang="en-GB" dirty="0" err="1" smtClean="0"/>
              <a:t>altamente</a:t>
            </a:r>
            <a:r>
              <a:rPr lang="en-GB" dirty="0" smtClean="0"/>
              <a:t> </a:t>
            </a:r>
            <a:r>
              <a:rPr lang="en-GB" dirty="0" err="1" smtClean="0"/>
              <a:t>desigual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err="1" smtClean="0"/>
              <a:t>Apropiación</a:t>
            </a:r>
            <a:r>
              <a:rPr lang="en-GB" b="1" dirty="0" smtClean="0"/>
              <a:t> Social de </a:t>
            </a:r>
            <a:r>
              <a:rPr lang="en-GB" b="1" dirty="0" err="1" smtClean="0"/>
              <a:t>Ciencia</a:t>
            </a:r>
            <a:r>
              <a:rPr lang="en-GB" b="1" dirty="0" smtClean="0"/>
              <a:t>, </a:t>
            </a:r>
            <a:r>
              <a:rPr lang="en-GB" b="1" dirty="0" err="1" smtClean="0"/>
              <a:t>Tecnología</a:t>
            </a:r>
            <a:r>
              <a:rPr lang="en-GB" b="1" dirty="0" smtClean="0"/>
              <a:t> e </a:t>
            </a:r>
            <a:r>
              <a:rPr lang="en-GB" b="1" dirty="0" err="1" smtClean="0"/>
              <a:t>Innovación</a:t>
            </a:r>
            <a:endParaRPr lang="en-GB" b="1" dirty="0" smtClean="0"/>
          </a:p>
          <a:p>
            <a:pPr algn="ctr">
              <a:buNone/>
            </a:pPr>
            <a:endParaRPr lang="en-GB" dirty="0" smtClean="0"/>
          </a:p>
          <a:p>
            <a:pPr algn="just">
              <a:buNone/>
            </a:pPr>
            <a:r>
              <a:rPr lang="en-GB" b="1" dirty="0" smtClean="0"/>
              <a:t>  </a:t>
            </a:r>
            <a:r>
              <a:rPr lang="en-GB" b="1" dirty="0" err="1" smtClean="0"/>
              <a:t>Diversidad</a:t>
            </a:r>
            <a:r>
              <a:rPr lang="en-GB" dirty="0" smtClean="0"/>
              <a:t>                                                </a:t>
            </a:r>
            <a:r>
              <a:rPr lang="en-GB" b="1" dirty="0" err="1" smtClean="0"/>
              <a:t>Desigualdad</a:t>
            </a:r>
            <a:endParaRPr lang="en-GB" b="1" dirty="0"/>
          </a:p>
        </p:txBody>
      </p:sp>
      <p:cxnSp>
        <p:nvCxnSpPr>
          <p:cNvPr id="9" name="8 Conector recto de flecha"/>
          <p:cNvCxnSpPr/>
          <p:nvPr/>
        </p:nvCxnSpPr>
        <p:spPr>
          <a:xfrm rot="10800000" flipV="1">
            <a:off x="2786050" y="5357826"/>
            <a:ext cx="171451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500562" y="5357826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Diversidad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desigualdad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en ASCTI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14282" y="1142985"/>
            <a:ext cx="4283106" cy="714380"/>
          </a:xfrm>
        </p:spPr>
        <p:txBody>
          <a:bodyPr>
            <a:normAutofit/>
          </a:bodyPr>
          <a:lstStyle/>
          <a:p>
            <a:pPr algn="ctr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Diversidad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 la ASCTI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214282" y="1928802"/>
            <a:ext cx="4283106" cy="49291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Comprensión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Participación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informada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en debates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ciudadanos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Agencia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Influencia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agenda</a:t>
            </a:r>
          </a:p>
          <a:p>
            <a:pPr marL="252000">
              <a:spcBef>
                <a:spcPts val="0"/>
              </a:spcBef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de debates y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</a:t>
            </a:r>
          </a:p>
          <a:p>
            <a:pPr marL="252000">
              <a:spcBef>
                <a:spcPts val="0"/>
              </a:spcBef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agenda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marL="252000">
              <a:spcBef>
                <a:spcPts val="0"/>
              </a:spcBef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Beneficios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derivados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CTI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357299"/>
            <a:ext cx="4041775" cy="500066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Desigualdad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frente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CTI 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500563" y="1857364"/>
            <a:ext cx="4429156" cy="5000636"/>
          </a:xfrm>
        </p:spPr>
        <p:txBody>
          <a:bodyPr>
            <a:normAutofit/>
          </a:bodyPr>
          <a:lstStyle/>
          <a:p>
            <a:pPr marL="252000">
              <a:spcBef>
                <a:spcPts val="0"/>
              </a:spcBef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Formación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información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Font typeface="Wingdings" pitchFamily="2" charset="2"/>
              <a:buChar char="§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Incidencia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en la agenda del debate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público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Font typeface="Wingdings" pitchFamily="2" charset="2"/>
              <a:buChar char="§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Incidencia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en la agenda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>
              <a:spcBef>
                <a:spcPts val="0"/>
              </a:spcBef>
              <a:buFont typeface="Wingdings" pitchFamily="2" charset="2"/>
              <a:buChar char="§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Acceso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soluciones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CTI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 rot="5400000">
            <a:off x="7787504" y="5071280"/>
            <a:ext cx="214314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trata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entonces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explorar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formas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la ASCTI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tiene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aprovechar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beneficios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(y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también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evitar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riesgos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de  CTI: ¿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porqué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cuestiones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social no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formado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parte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significativa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de la agenda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trabajo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CTI?</a:t>
            </a: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Cómo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transformar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cuestiones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 en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problemas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investigación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innovación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parte de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estrategia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incrementar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ASCTI?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Partamos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noción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social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 marL="571500" indent="-571500">
              <a:buAutoNum type="romanLcParenR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estado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absoluto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adjunto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individuos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independientemente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contexto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amplio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y del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momento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histórico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blanco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móvil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arenR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arenR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Es un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concepto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relacional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diferente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concepto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pobreza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implica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excluido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oportunidades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compartidas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otros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disfrutan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Amartya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propone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siguiente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taxonomía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situaciones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exclusión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social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 marL="288000" lvl="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s-UY" sz="3300" u="sng" dirty="0" smtClean="0">
                <a:latin typeface="Times New Roman" pitchFamily="18" charset="0"/>
                <a:cs typeface="Times New Roman" pitchFamily="18" charset="0"/>
              </a:rPr>
              <a:t>Constitutivas: </a:t>
            </a:r>
            <a:r>
              <a:rPr lang="es-UY" sz="3300" dirty="0" smtClean="0">
                <a:latin typeface="Times New Roman" pitchFamily="18" charset="0"/>
                <a:cs typeface="Times New Roman" pitchFamily="18" charset="0"/>
              </a:rPr>
              <a:t>privan de oportunidades de vivir una vida decente, en sus múltiples manifestaciones.</a:t>
            </a:r>
          </a:p>
          <a:p>
            <a:pPr marL="288000" lvl="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s-UY" sz="3300" u="sng" dirty="0" smtClean="0">
                <a:latin typeface="Times New Roman" pitchFamily="18" charset="0"/>
                <a:cs typeface="Times New Roman" pitchFamily="18" charset="0"/>
              </a:rPr>
              <a:t>Instrumentales</a:t>
            </a:r>
            <a:r>
              <a:rPr lang="es-UY" sz="3300" dirty="0" smtClean="0">
                <a:latin typeface="Times New Roman" pitchFamily="18" charset="0"/>
                <a:cs typeface="Times New Roman" pitchFamily="18" charset="0"/>
              </a:rPr>
              <a:t>:  pueden no ser determinantes en las capacidades de llevar adelante una vida decente, pero  pueden  tener  consecuencias que  debilitan fuertemente dichas capacidades.</a:t>
            </a:r>
          </a:p>
          <a:p>
            <a:pPr marL="288000" lvl="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s-UY" sz="3300" u="sng" dirty="0" smtClean="0">
                <a:latin typeface="Times New Roman" pitchFamily="18" charset="0"/>
                <a:cs typeface="Times New Roman" pitchFamily="18" charset="0"/>
              </a:rPr>
              <a:t>Activas</a:t>
            </a:r>
            <a:r>
              <a:rPr lang="es-UY" sz="3300" dirty="0" smtClean="0">
                <a:latin typeface="Times New Roman" pitchFamily="18" charset="0"/>
                <a:cs typeface="Times New Roman" pitchFamily="18" charset="0"/>
              </a:rPr>
              <a:t>: resultan de una voluntad deliberada de excluir.</a:t>
            </a:r>
          </a:p>
          <a:p>
            <a:pPr marL="288000" lvl="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s-UY" sz="3300" u="sng" dirty="0" smtClean="0">
                <a:latin typeface="Times New Roman" pitchFamily="18" charset="0"/>
                <a:cs typeface="Times New Roman" pitchFamily="18" charset="0"/>
              </a:rPr>
              <a:t>Pasivas</a:t>
            </a:r>
            <a:r>
              <a:rPr lang="es-UY" sz="3300" dirty="0" smtClean="0">
                <a:latin typeface="Times New Roman" pitchFamily="18" charset="0"/>
                <a:cs typeface="Times New Roman" pitchFamily="18" charset="0"/>
              </a:rPr>
              <a:t>: son consecuencias no previstas de algún curso de acción. </a:t>
            </a:r>
          </a:p>
          <a:p>
            <a:pPr>
              <a:buNone/>
            </a:pPr>
            <a:r>
              <a:rPr lang="es-UY" dirty="0" smtClean="0"/>
              <a:t> 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Taxonomía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exclusiones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en forma de </a:t>
            </a:r>
            <a:r>
              <a:rPr lang="en-GB" sz="3600" b="1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42910" y="2143116"/>
          <a:ext cx="804389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4114800"/>
              </a:tblGrid>
              <a:tr h="2107421">
                <a:tc>
                  <a:txBody>
                    <a:bodyPr/>
                    <a:lstStyle/>
                    <a:p>
                      <a:endParaRPr lang="en-GB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Constitutiva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activa</a:t>
                      </a:r>
                      <a:endParaRPr lang="en-GB" sz="3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Constitutiva</a:t>
                      </a:r>
                      <a:r>
                        <a:rPr lang="en-GB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 </a:t>
                      </a:r>
                      <a:r>
                        <a:rPr lang="en-GB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07421">
                <a:tc>
                  <a:txBody>
                    <a:bodyPr/>
                    <a:lstStyle/>
                    <a:p>
                      <a:endParaRPr lang="en-GB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Instrumental y</a:t>
                      </a:r>
                      <a:r>
                        <a:rPr lang="en-GB" sz="3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activa</a:t>
                      </a:r>
                      <a:endParaRPr lang="en-GB" sz="3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Instrumental y </a:t>
                      </a:r>
                      <a:r>
                        <a:rPr lang="en-GB" sz="3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pasiva</a:t>
                      </a:r>
                      <a:endParaRPr lang="en-GB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BCA125C-7407-44D7-9BDD-A4B4DBF462A3}"/>
</file>

<file path=customXml/itemProps2.xml><?xml version="1.0" encoding="utf-8"?>
<ds:datastoreItem xmlns:ds="http://schemas.openxmlformats.org/officeDocument/2006/customXml" ds:itemID="{6995D21B-BC01-4C63-B3E1-04AC06D9ECB0}"/>
</file>

<file path=customXml/itemProps3.xml><?xml version="1.0" encoding="utf-8"?>
<ds:datastoreItem xmlns:ds="http://schemas.openxmlformats.org/officeDocument/2006/customXml" ds:itemID="{374718C9-6D69-4F6E-9D01-DA2A3E30F107}"/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814</Words>
  <Application>Microsoft Office PowerPoint</Application>
  <PresentationFormat>Presentación en pantalla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 La inclusión social como problema para la investigación y la innovación                                                        Judith Sutz                                    Universidad de la República                                                                  Uruguay</vt:lpstr>
      <vt:lpstr>¿Desde dónde se propone esta conversación?</vt:lpstr>
      <vt:lpstr>Objetivos de esta charla</vt:lpstr>
      <vt:lpstr>Dos características centrales de la apropiación social de la CTI</vt:lpstr>
      <vt:lpstr>Diversidad y desigualdad en ASCTI</vt:lpstr>
      <vt:lpstr>Se trata entonces de explorar</vt:lpstr>
      <vt:lpstr>Partamos de la noción de exclusión social</vt:lpstr>
      <vt:lpstr>Amartya Sen propone la siguiente taxonomía de situaciones de exclusión social</vt:lpstr>
      <vt:lpstr>Taxonomía de exclusiones en forma de matriz</vt:lpstr>
      <vt:lpstr>CTI como factor de exclusión social</vt:lpstr>
      <vt:lpstr>¿Cómo puede contribuir la Apropiación Social de Ciencia, Tecnología e Innovación a la prevención y/o reversión de estas formas de exclusión asociadas a CyT?</vt:lpstr>
      <vt:lpstr>Diapositiva 12</vt:lpstr>
      <vt:lpstr>Reflexiones desde una experiencia </vt:lpstr>
      <vt:lpstr>El Triángulo de Sabato  con una “nube” extra</vt:lpstr>
      <vt:lpstr>La gran dificultad: identificar necesidades y demandas</vt:lpstr>
      <vt:lpstr>Este es logo del programa de Proyectos de Investigación e Innovación Orientados a la Inclusión Social</vt:lpstr>
      <vt:lpstr>Lo que queremos hacer, con la imprescindible participación de “pares e impares”, es colaborar 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Judith</dc:creator>
  <cp:lastModifiedBy>Usuario</cp:lastModifiedBy>
  <cp:revision>64</cp:revision>
  <dcterms:created xsi:type="dcterms:W3CDTF">2010-10-18T12:21:14Z</dcterms:created>
  <dcterms:modified xsi:type="dcterms:W3CDTF">2010-11-17T22:48:11Z</dcterms:modified>
</cp:coreProperties>
</file>